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59" r:id="rId4"/>
    <p:sldId id="265" r:id="rId5"/>
    <p:sldId id="264" r:id="rId6"/>
    <p:sldId id="270" r:id="rId7"/>
    <p:sldId id="501" r:id="rId8"/>
    <p:sldId id="260" r:id="rId9"/>
    <p:sldId id="262" r:id="rId10"/>
    <p:sldId id="263" r:id="rId11"/>
    <p:sldId id="261" r:id="rId12"/>
    <p:sldId id="276" r:id="rId13"/>
    <p:sldId id="277" r:id="rId14"/>
    <p:sldId id="275" r:id="rId15"/>
    <p:sldId id="272" r:id="rId16"/>
    <p:sldId id="267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30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Design enthält.">
            <a:extLst>
              <a:ext uri="{FF2B5EF4-FFF2-40B4-BE49-F238E27FC236}">
                <a16:creationId xmlns:a16="http://schemas.microsoft.com/office/drawing/2014/main" id="{93AD6E9B-3D9C-6568-F265-929A61338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fik 5" descr="Ein Bild, das Text, Schrift, Grafiken, Logo enthält.">
            <a:extLst>
              <a:ext uri="{FF2B5EF4-FFF2-40B4-BE49-F238E27FC236}">
                <a16:creationId xmlns:a16="http://schemas.microsoft.com/office/drawing/2014/main" id="{9C353EB0-C5D0-1902-3FC6-EE921B2529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5602288"/>
            <a:ext cx="2245063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9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arminrot, rot, Design enthält.">
            <a:extLst>
              <a:ext uri="{FF2B5EF4-FFF2-40B4-BE49-F238E27FC236}">
                <a16:creationId xmlns:a16="http://schemas.microsoft.com/office/drawing/2014/main" id="{E151B2C5-64E1-3EB7-B5A3-A2D1F6B20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7DF263C-2A15-A54C-269A-861835A54A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49" y="66675"/>
            <a:ext cx="1933575" cy="98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Grafiken, Screenshot, Design enthält.">
            <a:extLst>
              <a:ext uri="{FF2B5EF4-FFF2-40B4-BE49-F238E27FC236}">
                <a16:creationId xmlns:a16="http://schemas.microsoft.com/office/drawing/2014/main" id="{041C75FF-92FE-F03A-3161-6F9B62E5C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 7" descr="Ein Bild, das Text, Schrift, Grafiken, Logo enthält.">
            <a:extLst>
              <a:ext uri="{FF2B5EF4-FFF2-40B4-BE49-F238E27FC236}">
                <a16:creationId xmlns:a16="http://schemas.microsoft.com/office/drawing/2014/main" id="{A31C1AE2-CF13-146E-F0A3-86B1E94863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5602288"/>
            <a:ext cx="2245063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9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0EDCA-235A-487F-9A3D-7C3D54D4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387097-C49D-42CB-9782-E6F1523E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BD79DC-7A22-49F3-8ABD-E2A00ADB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1E396A-7ED6-4CC4-A86B-43871EA1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49B975-CF0F-4C3D-8DB6-43D93088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841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94E2DC-E950-47E7-B891-DA1288BB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DE55F7-C43D-4B85-A7A3-331794016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039E2C-9435-4E52-9A1B-23ADFEB9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BAE387-C492-4A86-A2AC-BF89EC81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46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7EBF503-B462-4266-A8CF-8D4615172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21F2590-7B25-4EF6-A72F-65E59223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1F52FA-1804-4D2A-908A-FC8AEBE4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14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90A4F-C875-4558-AD6A-C5674E093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1E1B40-FAD9-487D-A9B1-9BDDDA920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9E2C26-09AC-4403-BFD6-DF4AF721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18AF17-2EB5-43B0-8830-D62C398CC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375BFE-A777-4B5D-9AA2-BF4D75AA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21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CFBC6F0-E138-4A7D-96A5-87315A8F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9301A-2974-4839-AB69-452BA84CE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848C91-04EF-4ADC-BAFB-6CF19D297E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E86DC-1F87-4AAC-BC9D-3726B9E61133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01.10.2025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F1B1B1-1E07-42D5-AFB6-1A8076315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ABA430-CC4B-498D-9A82-E4AF1317E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48A82-0254-4AD9-8D78-B777342CF0C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74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57334" y="1347928"/>
            <a:ext cx="5649134" cy="1377011"/>
          </a:xfrm>
        </p:spPr>
        <p:txBody>
          <a:bodyPr>
            <a:noAutofit/>
          </a:bodyPr>
          <a:lstStyle/>
          <a:p>
            <a:pPr algn="l"/>
            <a:r>
              <a:rPr lang="de-DE" sz="4000" dirty="0"/>
              <a:t>Gesellschaft für Biochemie </a:t>
            </a:r>
            <a:br>
              <a:rPr lang="de-DE" sz="4000" dirty="0"/>
            </a:br>
            <a:r>
              <a:rPr lang="de-DE" sz="4000" dirty="0"/>
              <a:t>und Molekularbiologie e.V.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3" name="Untertitel 2"/>
          <p:cNvSpPr>
            <a:spLocks noGrp="1"/>
          </p:cNvSpPr>
          <p:nvPr>
            <p:ph sz="half" idx="4294967295"/>
          </p:nvPr>
        </p:nvSpPr>
        <p:spPr>
          <a:xfrm>
            <a:off x="5386331" y="3429000"/>
            <a:ext cx="6377302" cy="3329517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  <a:buFont typeface="Arial" pitchFamily="34" charset="0"/>
              <a:buChar char="•"/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1947 gegründet </a:t>
            </a:r>
          </a:p>
          <a:p>
            <a:pPr algn="l">
              <a:spcBef>
                <a:spcPct val="0"/>
              </a:spcBef>
              <a:buFont typeface="Arial" pitchFamily="34" charset="0"/>
              <a:buChar char="•"/>
            </a:pP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mit rund 5000 Mitgliedern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Deutschlands führende Fachgesellschaft für die Biowissenschaften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DC915CAA-8EA3-B743-6C9F-CF75403D2DB8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Die Arbeitskreise der GBM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E08945-084F-FB2D-40B1-119D64581DF5}"/>
              </a:ext>
            </a:extLst>
          </p:cNvPr>
          <p:cNvSpPr txBox="1">
            <a:spLocks/>
          </p:cNvSpPr>
          <p:nvPr/>
        </p:nvSpPr>
        <p:spPr>
          <a:xfrm>
            <a:off x="938870" y="973817"/>
            <a:ext cx="9454701" cy="7890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FA703F0-2D0D-7F8D-4F86-72BC5EC45001}"/>
              </a:ext>
            </a:extLst>
          </p:cNvPr>
          <p:cNvSpPr txBox="1">
            <a:spLocks/>
          </p:cNvSpPr>
          <p:nvPr/>
        </p:nvSpPr>
        <p:spPr>
          <a:xfrm>
            <a:off x="8182742" y="1404014"/>
            <a:ext cx="3680691" cy="44801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Senior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Experts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Gegründet 2018</a:t>
            </a:r>
            <a:b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Networking mit dem wissenschaftlichen Interesse pensionierter Biochemiker, Bildung eines abrufbaren Expertennetzwerkes</a:t>
            </a:r>
          </a:p>
          <a:p>
            <a:pPr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Industrie</a:t>
            </a:r>
            <a:b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Gegründet 2019</a:t>
            </a:r>
            <a:b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Vertritt die Interessen der GBM Mitglieder aus der Industrie und vernetzt Industrie und Academia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1E18C938-D220-71D2-A0A0-8D474A1C8259}"/>
              </a:ext>
            </a:extLst>
          </p:cNvPr>
          <p:cNvSpPr txBox="1">
            <a:spLocks/>
          </p:cNvSpPr>
          <p:nvPr/>
        </p:nvSpPr>
        <p:spPr>
          <a:xfrm>
            <a:off x="1074794" y="1404014"/>
            <a:ext cx="3371839" cy="4480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Studium Molekulare </a:t>
            </a:r>
            <a:br>
              <a:rPr lang="de-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Biowissenschaften</a:t>
            </a:r>
            <a:br>
              <a:rPr lang="de-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Treffen der Hochschullehrer für Biochemie,  Molekulare Medizin, Biomedizin, Humanbiologie, Molekularbiologie und Biotechnologie</a:t>
            </a:r>
          </a:p>
          <a:p>
            <a:pPr marL="285750" indent="-285750" algn="l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de-DE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de-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Biochemie in der Medizin</a:t>
            </a:r>
            <a:br>
              <a:rPr lang="de-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Treffen der Biochemie-Lehrenden medizinischer Studiengänge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34355A9A-15F8-2D48-3E53-594FDB9B1349}"/>
              </a:ext>
            </a:extLst>
          </p:cNvPr>
          <p:cNvSpPr txBox="1">
            <a:spLocks/>
          </p:cNvSpPr>
          <p:nvPr/>
        </p:nvSpPr>
        <p:spPr>
          <a:xfrm>
            <a:off x="4461056" y="1404014"/>
            <a:ext cx="3680691" cy="4480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Geschichte der Biochemie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Gegründet 2013</a:t>
            </a:r>
            <a:b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Möchte Entwicklung der modernen Lebenswissenschaften nachvollziehbar machen </a:t>
            </a:r>
          </a:p>
          <a:p>
            <a:pPr marL="285750" indent="-285750" algn="l"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de-DE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Young Investigators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Erfahrungsaustausch, Networking, Interessenvertretung für junge Forscher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77812" y="11792"/>
            <a:ext cx="5145088" cy="11001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Mosbacher Kolloquium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body" idx="4294967295"/>
          </p:nvPr>
        </p:nvSpPr>
        <p:spPr>
          <a:xfrm>
            <a:off x="836403" y="1486473"/>
            <a:ext cx="7405554" cy="150018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de-D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Die Frühjahrstagung, das Mosbacher Kolloquium gibt einen umfassenden Überblick über eine jährlich wechselnde Thematik.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Picture 11" descr="BRathausMosb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641588" y="3212227"/>
            <a:ext cx="2314164" cy="232030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sinning.jpg"/>
          <p:cNvPicPr>
            <a:picLocks noChangeAspect="1"/>
          </p:cNvPicPr>
          <p:nvPr/>
        </p:nvPicPr>
        <p:blipFill>
          <a:blip r:embed="rId3" cstate="print"/>
          <a:srcRect t="6706" b="9754"/>
          <a:stretch>
            <a:fillRect/>
          </a:stretch>
        </p:blipFill>
        <p:spPr>
          <a:xfrm>
            <a:off x="8787312" y="2236567"/>
            <a:ext cx="2320271" cy="28981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Ein Bild, das Himmel, Gebäude, draußen, Personen enthält.&#10;&#10;Automatisch generierte Beschreibung">
            <a:extLst>
              <a:ext uri="{FF2B5EF4-FFF2-40B4-BE49-F238E27FC236}">
                <a16:creationId xmlns:a16="http://schemas.microsoft.com/office/drawing/2014/main" id="{410D82C0-5B00-45F7-9949-D428E6D396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75" y="4296305"/>
            <a:ext cx="3093735" cy="23203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 descr="Ein Bild, das Boden, Person, drinnen, Personen enthält.&#10;&#10;Automatisch generierte Beschreibung">
            <a:extLst>
              <a:ext uri="{FF2B5EF4-FFF2-40B4-BE49-F238E27FC236}">
                <a16:creationId xmlns:a16="http://schemas.microsoft.com/office/drawing/2014/main" id="{44F1DD89-84DC-4B69-9727-AB7061F28B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853" y="4078094"/>
            <a:ext cx="3169810" cy="21132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231291" y="3083217"/>
            <a:ext cx="364127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4000" b="1" dirty="0">
                <a:solidFill>
                  <a:srgbClr val="FF0000"/>
                </a:solidFill>
              </a:rPr>
              <a:t>Save </a:t>
            </a:r>
            <a:r>
              <a:rPr lang="de-DE" sz="4000" b="1" dirty="0" err="1">
                <a:solidFill>
                  <a:srgbClr val="FF0000"/>
                </a:solidFill>
              </a:rPr>
              <a:t>the</a:t>
            </a:r>
            <a:r>
              <a:rPr lang="de-DE" sz="4000" b="1" dirty="0">
                <a:solidFill>
                  <a:srgbClr val="FF0000"/>
                </a:solidFill>
              </a:rPr>
              <a:t> date ! </a:t>
            </a:r>
            <a:br>
              <a:rPr lang="de-DE" sz="4000" b="1" dirty="0">
                <a:solidFill>
                  <a:srgbClr val="FF0000"/>
                </a:solidFill>
              </a:rPr>
            </a:br>
            <a:endParaRPr lang="de-DE" sz="4000" b="1" dirty="0">
              <a:solidFill>
                <a:srgbClr val="FF0000"/>
              </a:solidFill>
            </a:endParaRPr>
          </a:p>
        </p:txBody>
      </p:sp>
      <p:pic>
        <p:nvPicPr>
          <p:cNvPr id="5" name="Grafik 4" descr="Ein Bild, das Text, Karte Menü, Essen enthält.&#10;&#10;KI-generierte Inhalte können fehlerhaft sein.">
            <a:extLst>
              <a:ext uri="{FF2B5EF4-FFF2-40B4-BE49-F238E27FC236}">
                <a16:creationId xmlns:a16="http://schemas.microsoft.com/office/drawing/2014/main" id="{EAAB0877-2055-CFF7-1ECA-2B887EAF9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1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Grafikdesign, Poster, Grafiken enthält.">
            <a:extLst>
              <a:ext uri="{FF2B5EF4-FFF2-40B4-BE49-F238E27FC236}">
                <a16:creationId xmlns:a16="http://schemas.microsoft.com/office/drawing/2014/main" id="{A4B831C9-578A-B471-F7C2-919473DD0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01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A6AEFE0-F1C1-1A5E-1E21-0695252250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9159" y="274127"/>
            <a:ext cx="11166446" cy="1325563"/>
          </a:xfrm>
        </p:spPr>
        <p:txBody>
          <a:bodyPr>
            <a:normAutofit/>
          </a:bodyPr>
          <a:lstStyle/>
          <a:p>
            <a:r>
              <a:rPr lang="de-DE" sz="4000" dirty="0"/>
              <a:t>Joint </a:t>
            </a:r>
            <a:r>
              <a:rPr lang="de-DE" sz="4000" dirty="0" err="1"/>
              <a:t>conferences</a:t>
            </a:r>
            <a:r>
              <a:rPr lang="de-DE" sz="4000" dirty="0"/>
              <a:t> </a:t>
            </a:r>
            <a:r>
              <a:rPr lang="de-DE" sz="4000" dirty="0" err="1"/>
              <a:t>with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br>
              <a:rPr lang="de-DE" sz="4000" dirty="0"/>
            </a:br>
            <a:r>
              <a:rPr lang="de-DE" sz="4000" dirty="0" err="1"/>
              <a:t>BioPharma</a:t>
            </a:r>
            <a:r>
              <a:rPr lang="de-DE" sz="4000" dirty="0"/>
              <a:t> Cluster South Germany </a:t>
            </a:r>
          </a:p>
        </p:txBody>
      </p:sp>
      <p:pic>
        <p:nvPicPr>
          <p:cNvPr id="5" name="Inhaltsplatzhalter 4" descr="Ein Bild, das Text, Karte, Screenshot enthält.&#10;&#10;Automatisch generierte Beschreibung">
            <a:extLst>
              <a:ext uri="{FF2B5EF4-FFF2-40B4-BE49-F238E27FC236}">
                <a16:creationId xmlns:a16="http://schemas.microsoft.com/office/drawing/2014/main" id="{B967DC71-7919-00D5-7579-2C5A71AB1911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14" y="1944295"/>
            <a:ext cx="2888193" cy="4085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9702254-C7CD-0C8A-D5C8-D6C44232617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733477" y="2064543"/>
            <a:ext cx="5181600" cy="39654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FF0000"/>
                </a:solidFill>
              </a:rPr>
              <a:t>Save the Date </a:t>
            </a:r>
          </a:p>
          <a:p>
            <a:pPr marL="0" indent="0" algn="ctr">
              <a:buNone/>
            </a:pPr>
            <a:r>
              <a:rPr lang="en-US" sz="2400" dirty="0"/>
              <a:t>4</a:t>
            </a:r>
            <a:r>
              <a:rPr lang="en-US" sz="2400" baseline="30000" dirty="0"/>
              <a:t>th</a:t>
            </a:r>
            <a:r>
              <a:rPr lang="en-US" sz="2400" dirty="0"/>
              <a:t> joint conference on </a:t>
            </a:r>
            <a:br>
              <a:rPr lang="en-US" sz="2400" dirty="0"/>
            </a:br>
            <a:r>
              <a:rPr lang="en-US" sz="2400" dirty="0"/>
              <a:t>December 5</a:t>
            </a:r>
            <a:r>
              <a:rPr lang="en-US" sz="2400" baseline="30000" dirty="0"/>
              <a:t>th</a:t>
            </a:r>
            <a:r>
              <a:rPr lang="en-US" sz="2400" dirty="0"/>
              <a:t> 2025, at </a:t>
            </a:r>
            <a:r>
              <a:rPr lang="en-US" sz="2400" dirty="0" err="1"/>
              <a:t>Stadthaus</a:t>
            </a:r>
            <a:r>
              <a:rPr lang="en-US" sz="2400" dirty="0"/>
              <a:t> Ulm: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AI/Digital (R)Evolution </a:t>
            </a:r>
          </a:p>
          <a:p>
            <a:pPr marL="0" indent="0" algn="ctr">
              <a:buNone/>
            </a:pPr>
            <a:r>
              <a:rPr lang="en-US" sz="4000" dirty="0"/>
              <a:t>in Drug Development </a:t>
            </a:r>
          </a:p>
          <a:p>
            <a:pPr marL="0" indent="0" algn="ctr">
              <a:buNone/>
            </a:pPr>
            <a:r>
              <a:rPr lang="en-US" sz="4000" dirty="0"/>
              <a:t>and Manufacturing</a:t>
            </a:r>
            <a:endParaRPr lang="en-US" sz="2400" dirty="0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84F5F70A-0D16-4BD0-97A1-BD291637D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00000">
            <a:off x="2393908" y="1942289"/>
            <a:ext cx="2891897" cy="4089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Grafik 3" descr="Ein Bild, das Text, Blume, Screenshot enthält.&#10;&#10;KI-generierte Inhalte können fehlerhaft sein.">
            <a:extLst>
              <a:ext uri="{FF2B5EF4-FFF2-40B4-BE49-F238E27FC236}">
                <a16:creationId xmlns:a16="http://schemas.microsoft.com/office/drawing/2014/main" id="{74696965-1813-1119-6BE7-4B8AC4A73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5071">
            <a:off x="1191250" y="1632716"/>
            <a:ext cx="3301286" cy="467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32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155094" y="367096"/>
            <a:ext cx="2204602" cy="4884334"/>
          </a:xfrm>
          <a:prstGeom prst="rect">
            <a:avLst/>
          </a:prstGeom>
        </p:spPr>
        <p:txBody>
          <a:bodyPr vert="vert270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Unsere nächsten Tagungen</a:t>
            </a:r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C2585F55-D981-4AE3-89B1-D8FA22C46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2C0783C-156A-4DF0-8B85-8ABA0039A43B}"/>
              </a:ext>
            </a:extLst>
          </p:cNvPr>
          <p:cNvSpPr txBox="1"/>
          <p:nvPr/>
        </p:nvSpPr>
        <p:spPr>
          <a:xfrm>
            <a:off x="764477" y="745724"/>
            <a:ext cx="51125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Wöchentlich virtuelle Vortragsreihe der GBM, organisiert von den Studiengruppen, dem GBM Young Investigators und der Junior GBM</a:t>
            </a: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Jeden 2. Mittwoch, 12:30 – 13:30</a:t>
            </a:r>
          </a:p>
        </p:txBody>
      </p:sp>
    </p:spTree>
    <p:extLst>
      <p:ext uri="{BB962C8B-B14F-4D97-AF65-F5344CB8AC3E}">
        <p14:creationId xmlns:p14="http://schemas.microsoft.com/office/powerpoint/2010/main" val="3336693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45204" y="822193"/>
            <a:ext cx="6885561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4000" dirty="0"/>
              <a:t>GBM Geschäftsstelle</a:t>
            </a:r>
          </a:p>
        </p:txBody>
      </p:sp>
      <p:sp>
        <p:nvSpPr>
          <p:cNvPr id="3" name="Untertitel 2"/>
          <p:cNvSpPr>
            <a:spLocks noGrp="1"/>
          </p:cNvSpPr>
          <p:nvPr>
            <p:ph sz="half" idx="4294967295"/>
          </p:nvPr>
        </p:nvSpPr>
        <p:spPr>
          <a:xfrm>
            <a:off x="3665839" y="2753969"/>
            <a:ext cx="4017268" cy="3653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Mörfelder Landstr. 125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60598 Frankfurt a.M.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Tel.   +49/69/66 05 67- 0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info@gbm-online.de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www.gbm-online.de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1334530" y="1160463"/>
            <a:ext cx="7315200" cy="8604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Die GBM …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4880146" y="1922035"/>
            <a:ext cx="7180049" cy="4105275"/>
          </a:xfrm>
        </p:spPr>
        <p:txBody>
          <a:bodyPr>
            <a:normAutofit fontScale="85000" lnSpcReduction="20000"/>
          </a:bodyPr>
          <a:lstStyle/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arbeitet gemeinnützig</a:t>
            </a:r>
          </a:p>
          <a:p>
            <a:pPr marL="342900" lvl="1" indent="-342900"/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bietet Kontakte, wissenschaftliche Netzwerke</a:t>
            </a:r>
          </a:p>
          <a:p>
            <a:pPr marL="342900" lvl="1" indent="-342900"/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fördert Forschung und Lehre in Biochemie, Molekularbiologie, Biotechnologie und Molekularer Medizin</a:t>
            </a:r>
          </a:p>
          <a:p>
            <a:pPr marL="342900" lvl="1" indent="-342900"/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fördert junge Wissenschaftler und Studenten</a:t>
            </a:r>
          </a:p>
          <a:p>
            <a:pPr marL="342900" lvl="1" indent="-342900"/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organisiert Tagungen und Kongresse</a:t>
            </a:r>
          </a:p>
          <a:p>
            <a:pPr marL="342900" lvl="1" indent="-342900"/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nominiert DFG-Fachgutachter</a:t>
            </a:r>
          </a:p>
          <a:p>
            <a:pPr marL="342900" lvl="1" indent="-342900"/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vermittelt Wissenschaft in der Öffentlichkeit, ist Ansprechpartner für Medien, Politik und Fachwelt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2693584"/>
            <a:ext cx="2857500" cy="2857500"/>
          </a:xfrm>
          <a:prstGeom prst="rect">
            <a:avLst/>
          </a:prstGeom>
          <a:effectLst>
            <a:outerShdw blurRad="50800" dist="38100" dir="21540000" sx="102000" sy="102000" algn="r" rotWithShape="0">
              <a:prstClr val="black">
                <a:alpha val="24000"/>
              </a:prst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21275" y="0"/>
            <a:ext cx="10515600" cy="1325562"/>
          </a:xfrm>
        </p:spPr>
        <p:txBody>
          <a:bodyPr>
            <a:normAutofit/>
          </a:bodyPr>
          <a:lstStyle/>
          <a:p>
            <a:pPr lvl="0" algn="l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Nobelpreisträger in der GBM</a:t>
            </a:r>
            <a:endParaRPr lang="de-DE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172670" y="2849619"/>
            <a:ext cx="398923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Christiane Nüsslein-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Volhard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E. Rothmann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Randy 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Schekman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Otto Warburg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 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Wüthrich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Harald zur Hausen</a:t>
            </a:r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141877" y="2849619"/>
            <a:ext cx="3594254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Günter 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Blobel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Adolf Butenandt</a:t>
            </a:r>
            <a:b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Emmanuelle Charpentier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Manfred Eigen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Fritz Lipmann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Feodor Lynen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Hartmut Michel</a:t>
            </a:r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1969272" y="1583767"/>
            <a:ext cx="9856143" cy="4248150"/>
          </a:xfrm>
        </p:spPr>
        <p:txBody>
          <a:bodyPr>
            <a:noAutofit/>
          </a:bodyPr>
          <a:lstStyle/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Niedriger  Mitgliedsbeitrag </a:t>
            </a:r>
          </a:p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Niedrige Tagungssätze</a:t>
            </a:r>
          </a:p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Reisekostenzuschüsse</a:t>
            </a:r>
          </a:p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Master- und Promotionspreise</a:t>
            </a:r>
          </a:p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Junior GBM / GBM Postdocs / GBM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rPr>
              <a:t>Young Investigators</a:t>
            </a:r>
          </a:p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Mitgliedschaft in der FEBS (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Federation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of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European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Biochemical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Societies) und der IUBMB (International Union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of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Biochemistry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and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Molecular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Biology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)</a:t>
            </a:r>
          </a:p>
          <a:p>
            <a:pPr marL="363538" indent="-363538" algn="l"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Ø"/>
              <a:defRPr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Informationen und Kontakte: Netz von Kontaktpersonen an Hochschulen, Forschungszentren, Konzernen und Biotech-Unternehmen </a:t>
            </a:r>
          </a:p>
          <a:p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33632" y="0"/>
            <a:ext cx="10515600" cy="132556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Jungmitglied in der GBM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75520" y="1268760"/>
            <a:ext cx="5760640" cy="511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rgbClr val="996633"/>
              </a:buClr>
              <a:buFont typeface="Arial" pitchFamily="34" charset="0"/>
              <a:buChar char="•"/>
              <a:defRPr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spcBef>
                <a:spcPct val="20000"/>
              </a:spcBef>
              <a:buClr>
                <a:srgbClr val="996633"/>
              </a:buClr>
              <a:buFont typeface="Arial" pitchFamily="34" charset="0"/>
              <a:buChar char="•"/>
              <a:defRPr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spcBef>
                <a:spcPct val="20000"/>
              </a:spcBef>
              <a:buClr>
                <a:srgbClr val="996633"/>
              </a:buClr>
              <a:buFont typeface="Arial" pitchFamily="34" charset="0"/>
              <a:buChar char="•"/>
              <a:defRPr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Junior-GBM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4294967295"/>
          </p:nvPr>
        </p:nvSpPr>
        <p:spPr>
          <a:xfrm>
            <a:off x="864973" y="1912659"/>
            <a:ext cx="5906530" cy="4667250"/>
          </a:xfrm>
        </p:spPr>
        <p:txBody>
          <a:bodyPr>
            <a:normAutofit fontScale="92500" lnSpcReduction="10000"/>
          </a:bodyPr>
          <a:lstStyle/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Jungmitglieder organisieren selbst </a:t>
            </a:r>
            <a:b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Veranstaltungen vor Ort, z.B. zu Fragen </a:t>
            </a:r>
            <a:b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 Ausbildung und Laufbahn</a:t>
            </a:r>
          </a:p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Zuschüsse der GBM</a:t>
            </a:r>
          </a:p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Vom Erstsemester bis zum </a:t>
            </a:r>
            <a:b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Doktoranden und jungen Postdoc</a:t>
            </a:r>
          </a:p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Voraussetzung: mind. 5 Jungmitglieder an </a:t>
            </a:r>
            <a:b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einem Standort (mind. 3 für das erste Jahr)</a:t>
            </a:r>
          </a:p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Junior-GBM gibt es </a:t>
            </a:r>
            <a:r>
              <a:rPr lang="de-DE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in Bielefeld, Bochum, Bonn, Darmstadt, Frankfurt, Freiburg, Greifswald, Halle, Hamburg, Hannover, Heidelberg, Jena, Kaiserslautern, Kassel, Kiel, Lübeck, Marburg, Munich, Münster, Tübingen...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F9CE5BE-4589-414A-9E75-0392DF4044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798" y="2832585"/>
            <a:ext cx="4496499" cy="2996916"/>
          </a:xfrm>
          <a:prstGeom prst="rect">
            <a:avLst/>
          </a:prstGeom>
          <a:effectLst>
            <a:outerShdw blurRad="203200" dist="381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F930E52-2D54-407E-BF30-531554F34126}"/>
              </a:ext>
            </a:extLst>
          </p:cNvPr>
          <p:cNvSpPr txBox="1"/>
          <p:nvPr/>
        </p:nvSpPr>
        <p:spPr>
          <a:xfrm>
            <a:off x="6771503" y="6210577"/>
            <a:ext cx="449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...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und vielleicht auch bald in Eurer Stadt?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BIOspektrum\2014_Heft_4\Party_JGBM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90" y="4335009"/>
            <a:ext cx="3025775" cy="20161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vert270"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Junior GBM - Impressionen </a:t>
            </a:r>
          </a:p>
        </p:txBody>
      </p:sp>
      <p:pic>
        <p:nvPicPr>
          <p:cNvPr id="1029" name="Picture 5" descr="Y:\BIOspektrum\2014_Heft_4\JGBM_Network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73" y="1957301"/>
            <a:ext cx="3035042" cy="2016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229866" y="3961619"/>
            <a:ext cx="3019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Meet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Prof“ mit Rudolf Jaenisch</a:t>
            </a:r>
          </a:p>
          <a:p>
            <a:endParaRPr lang="de-DE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8461890" y="6379576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Party in Mosbach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521428" y="3984990"/>
            <a:ext cx="1496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Networking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4549CF-6B63-4DEB-9D6E-D99E46244E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4" y="1949062"/>
            <a:ext cx="3019687" cy="20126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Ein Bild, das Person, Wand, drinnen, Personen enthält.&#10;&#10;Automatisch generierte Beschreibung">
            <a:extLst>
              <a:ext uri="{FF2B5EF4-FFF2-40B4-BE49-F238E27FC236}">
                <a16:creationId xmlns:a16="http://schemas.microsoft.com/office/drawing/2014/main" id="{45238FD1-516E-406A-A01E-1F4E750A6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66" y="1949062"/>
            <a:ext cx="3019687" cy="2012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503D6EE-C5B4-4F0C-8E7D-719991962C86}"/>
              </a:ext>
            </a:extLst>
          </p:cNvPr>
          <p:cNvSpPr txBox="1"/>
          <p:nvPr/>
        </p:nvSpPr>
        <p:spPr>
          <a:xfrm>
            <a:off x="935994" y="3969034"/>
            <a:ext cx="30019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Vollversammlung der Junior GBM 2017  in Mosbach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C8287DA-4D9E-315F-289C-12B5438F87CA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Junior-GBM</a:t>
            </a:r>
          </a:p>
        </p:txBody>
      </p:sp>
    </p:spTree>
    <p:extLst>
      <p:ext uri="{BB962C8B-B14F-4D97-AF65-F5344CB8AC3E}">
        <p14:creationId xmlns:p14="http://schemas.microsoft.com/office/powerpoint/2010/main" val="388875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6BDF6748-71BD-41C6-A0A7-3D4E3A386127}"/>
              </a:ext>
            </a:extLst>
          </p:cNvPr>
          <p:cNvSpPr txBox="1">
            <a:spLocks/>
          </p:cNvSpPr>
          <p:nvPr/>
        </p:nvSpPr>
        <p:spPr>
          <a:xfrm>
            <a:off x="5134877" y="3086774"/>
            <a:ext cx="3551924" cy="12526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Werde</a:t>
            </a:r>
            <a:r>
              <a:rPr lang="en-US" sz="36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Mitglied</a:t>
            </a:r>
            <a:r>
              <a:rPr lang="en-US" sz="36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 !</a:t>
            </a:r>
            <a:endParaRPr lang="de-DE" sz="3600" dirty="0">
              <a:solidFill>
                <a:srgbClr val="C00000"/>
              </a:solidFill>
              <a:latin typeface="Calibri Light" panose="020F0302020204030204" pitchFamily="34" charset="0"/>
              <a:ea typeface="ＭＳ Ｐゴシック" pitchFamily="1" charset="-128"/>
              <a:cs typeface="Calibri Light" panose="020F0302020204030204" pitchFamily="34" charset="0"/>
            </a:endParaRPr>
          </a:p>
        </p:txBody>
      </p:sp>
      <p:pic>
        <p:nvPicPr>
          <p:cNvPr id="5" name="Grafik 4" descr="Pfeil: Leichte Kurve mit einfarbiger Füllung">
            <a:extLst>
              <a:ext uri="{FF2B5EF4-FFF2-40B4-BE49-F238E27FC236}">
                <a16:creationId xmlns:a16="http://schemas.microsoft.com/office/drawing/2014/main" id="{88598960-191A-3BDD-6CDC-E6237F78E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9360" y="2263234"/>
            <a:ext cx="777784" cy="777784"/>
          </a:xfrm>
          <a:prstGeom prst="rect">
            <a:avLst/>
          </a:prstGeom>
        </p:spPr>
      </p:pic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803096E7-8942-8A6C-D7A6-DA68F5D960CF}"/>
              </a:ext>
            </a:extLst>
          </p:cNvPr>
          <p:cNvSpPr txBox="1">
            <a:spLocks/>
          </p:cNvSpPr>
          <p:nvPr/>
        </p:nvSpPr>
        <p:spPr>
          <a:xfrm>
            <a:off x="295680" y="222422"/>
            <a:ext cx="9144000" cy="929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3600" dirty="0">
              <a:solidFill>
                <a:srgbClr val="C00000"/>
              </a:solidFill>
              <a:latin typeface="Calibri Light" panose="020F0302020204030204" pitchFamily="34" charset="0"/>
              <a:ea typeface="ＭＳ Ｐゴシック" pitchFamily="1" charset="-128"/>
              <a:cs typeface="Calibri Light" panose="020F03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6D4B7EB-3DE1-52DF-7E59-3D054E743A61}"/>
              </a:ext>
            </a:extLst>
          </p:cNvPr>
          <p:cNvSpPr txBox="1"/>
          <p:nvPr/>
        </p:nvSpPr>
        <p:spPr>
          <a:xfrm>
            <a:off x="3048000" y="24423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Zugriff zu den 19 GBM Studiengruppen, GBM Young Investigators, Mentoring, Journals, Instituten, Industrie und mehr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A130BDC-D2EB-567E-5E97-A2261FB823A1}"/>
              </a:ext>
            </a:extLst>
          </p:cNvPr>
          <p:cNvSpPr txBox="1"/>
          <p:nvPr/>
        </p:nvSpPr>
        <p:spPr>
          <a:xfrm>
            <a:off x="6548307" y="5943625"/>
            <a:ext cx="4839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Mehr Informationen: </a:t>
            </a:r>
          </a:p>
          <a:p>
            <a:r>
              <a:rPr lang="de-DE" dirty="0"/>
              <a:t>https://gbm-online.de/nachwuchs/postdocs.html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BF14CC8-FB47-D4F7-E28F-2D0208E121F4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44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GBM Postdocs</a:t>
            </a:r>
          </a:p>
        </p:txBody>
      </p:sp>
      <p:pic>
        <p:nvPicPr>
          <p:cNvPr id="11" name="Grafik 10" descr="Ein Bild, das Grafiken, Typografie, Schrift, Grafikdesign enthält.&#10;&#10;Automatisch generierte Beschreibung">
            <a:extLst>
              <a:ext uri="{FF2B5EF4-FFF2-40B4-BE49-F238E27FC236}">
                <a16:creationId xmlns:a16="http://schemas.microsoft.com/office/drawing/2014/main" id="{3BF4F524-0888-9B69-CD61-3ED3FEFEE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701" y="4484843"/>
            <a:ext cx="1781947" cy="17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84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BIOS_16_7_723_72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38959">
            <a:off x="6017239" y="1371829"/>
            <a:ext cx="2695575" cy="379095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12268_017_0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35388">
            <a:off x="3905339" y="1582938"/>
            <a:ext cx="2695575" cy="381952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345989" y="0"/>
            <a:ext cx="9437688" cy="9334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BIOspektrum: </a:t>
            </a:r>
            <a:r>
              <a:rPr lang="de-DE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Die Verbandszeitschrift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9313863" y="3429000"/>
            <a:ext cx="2878137" cy="322421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Fachmedium des Jahres 2009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B7ADAAD-BC25-56E2-AFB1-2D0641F46F8B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D2A79E-C3AC-F44D-55F7-66C081A18B34}"/>
              </a:ext>
            </a:extLst>
          </p:cNvPr>
          <p:cNvSpPr txBox="1">
            <a:spLocks/>
          </p:cNvSpPr>
          <p:nvPr/>
        </p:nvSpPr>
        <p:spPr>
          <a:xfrm>
            <a:off x="345989" y="155303"/>
            <a:ext cx="10101943" cy="7692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>
                <a:solidFill>
                  <a:schemeClr val="tx1">
                    <a:lumMod val="75000"/>
                    <a:lumOff val="25000"/>
                  </a:schemeClr>
                </a:solidFill>
              </a:rPr>
              <a:t>Die Studiengruppen der GBM</a:t>
            </a:r>
            <a:endParaRPr lang="de-DE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848E14-9B51-C5F9-199F-CF65B7053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460" y="1673329"/>
            <a:ext cx="3369386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Autophagie 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Bioanalytik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Biochemische Pharma-</a:t>
            </a:r>
            <a:b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</a:b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kologie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und Toxikologie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Bioenergetik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Bioinformatik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Biomembranen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Biophysikalische Chemie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4F5633D-8BA8-7A93-EECF-CC4D9060C5F4}"/>
              </a:ext>
            </a:extLst>
          </p:cNvPr>
          <p:cNvSpPr/>
          <p:nvPr/>
        </p:nvSpPr>
        <p:spPr>
          <a:xfrm>
            <a:off x="5007846" y="1673329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Chemische Biologie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Glykobiologie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Molekularbiologie und </a:t>
            </a:r>
            <a:b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</a:b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Biochemie der Pflanzen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Molekulare Medizin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Molekulare Zellbiologie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Molekulare Neurobiologie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Protein Engineering und Design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A2136B0-FCB6-8761-A49C-EB1CE0E529D3}"/>
              </a:ext>
            </a:extLst>
          </p:cNvPr>
          <p:cNvSpPr/>
          <p:nvPr/>
        </p:nvSpPr>
        <p:spPr>
          <a:xfrm>
            <a:off x="9013154" y="2504326"/>
            <a:ext cx="30855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Redoxbiologie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  <a:p>
            <a:pPr marL="285750" indent="-285750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Rezeptoren und </a:t>
            </a:r>
            <a:b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</a:b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Signaltransduktion 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RNA – Biochemie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Strukturbiologie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Synthetische Biologie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636</Words>
  <Application>Microsoft Office PowerPoint</Application>
  <PresentationFormat>Breitbild</PresentationFormat>
  <Paragraphs>117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Times New Roman</vt:lpstr>
      <vt:lpstr>Trebuchet MS</vt:lpstr>
      <vt:lpstr>Wingdings</vt:lpstr>
      <vt:lpstr>1_Office</vt:lpstr>
      <vt:lpstr>Gesellschaft für Biochemie  und Molekularbiologie e.V. </vt:lpstr>
      <vt:lpstr>Die GBM …</vt:lpstr>
      <vt:lpstr>Nobelpreisträger in der GBM</vt:lpstr>
      <vt:lpstr>Jungmitglied in der GBM</vt:lpstr>
      <vt:lpstr>Junior-GBM</vt:lpstr>
      <vt:lpstr>Junior GBM - Impressionen </vt:lpstr>
      <vt:lpstr>PowerPoint-Präsentation</vt:lpstr>
      <vt:lpstr>BIOspektrum: Die Verbandszeitschrift</vt:lpstr>
      <vt:lpstr>PowerPoint-Präsentation</vt:lpstr>
      <vt:lpstr>PowerPoint-Präsentation</vt:lpstr>
      <vt:lpstr>Mosbacher Kolloquium</vt:lpstr>
      <vt:lpstr>Save the date !  </vt:lpstr>
      <vt:lpstr>PowerPoint-Präsentation</vt:lpstr>
      <vt:lpstr>Joint conferences with the  BioPharma Cluster South Germany </vt:lpstr>
      <vt:lpstr>PowerPoint-Präsentation</vt:lpstr>
      <vt:lpstr>GBM Geschäftsstelle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Tino Apel</dc:creator>
  <cp:lastModifiedBy>Tino Apel</cp:lastModifiedBy>
  <cp:revision>25</cp:revision>
  <dcterms:created xsi:type="dcterms:W3CDTF">2019-03-11T14:20:54Z</dcterms:created>
  <dcterms:modified xsi:type="dcterms:W3CDTF">2025-10-01T16:36:09Z</dcterms:modified>
</cp:coreProperties>
</file>