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59" r:id="rId4"/>
    <p:sldId id="265" r:id="rId5"/>
    <p:sldId id="264" r:id="rId6"/>
    <p:sldId id="270" r:id="rId7"/>
    <p:sldId id="501" r:id="rId8"/>
    <p:sldId id="260" r:id="rId9"/>
    <p:sldId id="262" r:id="rId10"/>
    <p:sldId id="263" r:id="rId11"/>
    <p:sldId id="261" r:id="rId12"/>
    <p:sldId id="502" r:id="rId13"/>
    <p:sldId id="503" r:id="rId14"/>
    <p:sldId id="504" r:id="rId15"/>
    <p:sldId id="272" r:id="rId16"/>
    <p:sldId id="267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14" y="18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esign enthält.">
            <a:extLst>
              <a:ext uri="{FF2B5EF4-FFF2-40B4-BE49-F238E27FC236}">
                <a16:creationId xmlns:a16="http://schemas.microsoft.com/office/drawing/2014/main" id="{93AD6E9B-3D9C-6568-F265-929A61338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fik 5" descr="Ein Bild, das Text, Schrift, Grafiken, Logo enthält.">
            <a:extLst>
              <a:ext uri="{FF2B5EF4-FFF2-40B4-BE49-F238E27FC236}">
                <a16:creationId xmlns:a16="http://schemas.microsoft.com/office/drawing/2014/main" id="{9C353EB0-C5D0-1902-3FC6-EE921B2529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5602288"/>
            <a:ext cx="2245063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9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arminrot, rot, Design enthält.">
            <a:extLst>
              <a:ext uri="{FF2B5EF4-FFF2-40B4-BE49-F238E27FC236}">
                <a16:creationId xmlns:a16="http://schemas.microsoft.com/office/drawing/2014/main" id="{E151B2C5-64E1-3EB7-B5A3-A2D1F6B20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7DF263C-2A15-A54C-269A-861835A54A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49" y="66675"/>
            <a:ext cx="1933575" cy="98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Grafiken, Screenshot, Design enthält.">
            <a:extLst>
              <a:ext uri="{FF2B5EF4-FFF2-40B4-BE49-F238E27FC236}">
                <a16:creationId xmlns:a16="http://schemas.microsoft.com/office/drawing/2014/main" id="{041C75FF-92FE-F03A-3161-6F9B62E5C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 7" descr="Ein Bild, das Text, Schrift, Grafiken, Logo enthält.">
            <a:extLst>
              <a:ext uri="{FF2B5EF4-FFF2-40B4-BE49-F238E27FC236}">
                <a16:creationId xmlns:a16="http://schemas.microsoft.com/office/drawing/2014/main" id="{A31C1AE2-CF13-146E-F0A3-86B1E94863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5602288"/>
            <a:ext cx="2245063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9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0EDCA-235A-487F-9A3D-7C3D54D4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387097-C49D-42CB-9782-E6F1523E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D79DC-7A22-49F3-8ABD-E2A00ADB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1E396A-7ED6-4CC4-A86B-43871EA1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49B975-CF0F-4C3D-8DB6-43D93088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84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4E2DC-E950-47E7-B891-DA1288BB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DE55F7-C43D-4B85-A7A3-33179401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039E2C-9435-4E52-9A1B-23ADFEB9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BAE387-C492-4A86-A2AC-BF89EC81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46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EBF503-B462-4266-A8CF-8D461517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21F2590-7B25-4EF6-A72F-65E59223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1F52FA-1804-4D2A-908A-FC8AEBE4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14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90A4F-C875-4558-AD6A-C5674E093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1E1B40-FAD9-487D-A9B1-9BDDDA920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9E2C26-09AC-4403-BFD6-DF4AF721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86DC-1F87-4AAC-BC9D-3726B9E61133}" type="datetimeFigureOut">
              <a:rPr lang="de-DE" smtClean="0"/>
              <a:t>01.10.2025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18AF17-2EB5-43B0-8830-D62C398C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375BFE-A777-4B5D-9AA2-BF4D75AA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21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CFBC6F0-E138-4A7D-96A5-87315A8F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9301A-2974-4839-AB69-452BA84CE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848C91-04EF-4ADC-BAFB-6CF19D297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E86DC-1F87-4AAC-BC9D-3726B9E61133}" type="datetimeFigureOut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01.10.2025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F1B1B1-1E07-42D5-AFB6-1A8076315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ABA430-CC4B-498D-9A82-E4AF1317E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48A82-0254-4AD9-8D78-B777342CF0C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74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57334" y="1347928"/>
            <a:ext cx="5649134" cy="1377011"/>
          </a:xfrm>
        </p:spPr>
        <p:txBody>
          <a:bodyPr>
            <a:noAutofit/>
          </a:bodyPr>
          <a:lstStyle/>
          <a:p>
            <a:pPr algn="l"/>
            <a:r>
              <a:rPr lang="de-DE" sz="4000" dirty="0"/>
              <a:t>Gesellschaft für Biochemie </a:t>
            </a:r>
            <a:br>
              <a:rPr lang="de-DE" sz="4000" dirty="0"/>
            </a:br>
            <a:r>
              <a:rPr lang="de-DE" sz="4000" dirty="0"/>
              <a:t>und Molekularbiologie e.V.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Untertitel 2"/>
          <p:cNvSpPr>
            <a:spLocks noGrp="1"/>
          </p:cNvSpPr>
          <p:nvPr>
            <p:ph sz="half" idx="4294967295"/>
          </p:nvPr>
        </p:nvSpPr>
        <p:spPr>
          <a:xfrm>
            <a:off x="5411044" y="2724939"/>
            <a:ext cx="3690257" cy="3329517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  <a:buFont typeface="Arial" pitchFamily="34" charset="0"/>
              <a:buChar char="•"/>
            </a:pP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founded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1947</a:t>
            </a:r>
          </a:p>
          <a:p>
            <a:pPr lvl="0" algn="l">
              <a:spcBef>
                <a:spcPct val="0"/>
              </a:spcBef>
              <a:buFont typeface="Arial" pitchFamily="34" charset="0"/>
              <a:buChar char="•"/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algn="l">
              <a:spcBef>
                <a:spcPct val="0"/>
              </a:spcBef>
              <a:buFont typeface="Arial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 about 5000 members Germany's leading professional society for the life sciences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154737" y="1459055"/>
            <a:ext cx="3680691" cy="3443736"/>
          </a:xfrm>
        </p:spPr>
        <p:txBody>
          <a:bodyPr>
            <a:noAutofit/>
          </a:bodyPr>
          <a:lstStyle/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Senior Experts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Founded in 2018. Networking with the scientific interest of retired biochemists, forming a retrievable network of experts.</a:t>
            </a:r>
          </a:p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Industry</a:t>
            </a:r>
            <a:b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Founded in 2019. Represents the interests of GBM members from industry and networks industry and academia.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3BA08072-9B92-47B7-9AE8-4BBF90FAB52B}"/>
              </a:ext>
            </a:extLst>
          </p:cNvPr>
          <p:cNvSpPr txBox="1">
            <a:spLocks/>
          </p:cNvSpPr>
          <p:nvPr/>
        </p:nvSpPr>
        <p:spPr>
          <a:xfrm>
            <a:off x="979678" y="1459054"/>
            <a:ext cx="3453374" cy="35323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Studies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Molecular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Biosciences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Meeting of university teachers of biochemistry, molecular medicine, biomedicine, human biology, molecular biology and biotechnology.</a:t>
            </a:r>
          </a:p>
          <a:p>
            <a:pPr marL="285750" indent="-285750" algn="l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Biochemistry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Medicine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Meeting of biochemistry professors of medical courses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EE6EC3D1-E8B8-4F08-B444-F2B9F4A4679F}"/>
              </a:ext>
            </a:extLst>
          </p:cNvPr>
          <p:cNvSpPr txBox="1">
            <a:spLocks/>
          </p:cNvSpPr>
          <p:nvPr/>
        </p:nvSpPr>
        <p:spPr>
          <a:xfrm>
            <a:off x="4433051" y="1459055"/>
            <a:ext cx="3800196" cy="3443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History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Biochemistry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Founded in 2013. Aims to make the development of modern life sciences comprehensible. </a:t>
            </a:r>
          </a:p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 eaLnBrk="0" hangingPunct="0">
              <a:lnSpc>
                <a:spcPct val="10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 Young Investigators</a:t>
            </a:r>
            <a:b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Exchange of experience, networking, representation of interests for young researchers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C915CAA-8EA3-B743-6C9F-CF75403D2DB8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GBM Working Groups (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AK‘s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77812" y="11792"/>
            <a:ext cx="5145088" cy="11001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Mosbacher Kolloquium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body" idx="4294967295"/>
          </p:nvPr>
        </p:nvSpPr>
        <p:spPr>
          <a:xfrm>
            <a:off x="836403" y="1486473"/>
            <a:ext cx="7022494" cy="150018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spring conference, the Mosbacher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Kolloquium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provides a comprehensive overview of an annually changing topic.</a:t>
            </a:r>
          </a:p>
          <a:p>
            <a:pPr marL="0" indent="0" algn="l">
              <a:buNone/>
            </a:pPr>
            <a:endParaRPr lang="de-DE" dirty="0"/>
          </a:p>
        </p:txBody>
      </p:sp>
      <p:pic>
        <p:nvPicPr>
          <p:cNvPr id="6" name="Picture 11" descr="BRathausMosba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641588" y="3212227"/>
            <a:ext cx="2314164" cy="232030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sinning.jpg"/>
          <p:cNvPicPr>
            <a:picLocks noChangeAspect="1"/>
          </p:cNvPicPr>
          <p:nvPr/>
        </p:nvPicPr>
        <p:blipFill>
          <a:blip r:embed="rId3" cstate="print"/>
          <a:srcRect t="6706" b="9754"/>
          <a:stretch>
            <a:fillRect/>
          </a:stretch>
        </p:blipFill>
        <p:spPr>
          <a:xfrm>
            <a:off x="8787312" y="2236567"/>
            <a:ext cx="2320271" cy="28981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Ein Bild, das Himmel, Gebäude, draußen, Personen enthält.&#10;&#10;Automatisch generierte Beschreibung">
            <a:extLst>
              <a:ext uri="{FF2B5EF4-FFF2-40B4-BE49-F238E27FC236}">
                <a16:creationId xmlns:a16="http://schemas.microsoft.com/office/drawing/2014/main" id="{410D82C0-5B00-45F7-9949-D428E6D39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5" y="4296305"/>
            <a:ext cx="3093735" cy="23203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 descr="Ein Bild, das Boden, Person, drinnen, Personen enthält.&#10;&#10;Automatisch generierte Beschreibung">
            <a:extLst>
              <a:ext uri="{FF2B5EF4-FFF2-40B4-BE49-F238E27FC236}">
                <a16:creationId xmlns:a16="http://schemas.microsoft.com/office/drawing/2014/main" id="{44F1DD89-84DC-4B69-9727-AB7061F28B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853" y="4078094"/>
            <a:ext cx="3169810" cy="21132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231291" y="3083217"/>
            <a:ext cx="364127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de-DE" sz="4000" b="1" dirty="0">
                <a:solidFill>
                  <a:srgbClr val="FF0000"/>
                </a:solidFill>
              </a:rPr>
              <a:t>Save </a:t>
            </a:r>
            <a:r>
              <a:rPr lang="de-DE" sz="4000" b="1" dirty="0" err="1">
                <a:solidFill>
                  <a:srgbClr val="FF0000"/>
                </a:solidFill>
              </a:rPr>
              <a:t>the</a:t>
            </a:r>
            <a:r>
              <a:rPr lang="de-DE" sz="4000" b="1" dirty="0">
                <a:solidFill>
                  <a:srgbClr val="FF0000"/>
                </a:solidFill>
              </a:rPr>
              <a:t> date ! </a:t>
            </a:r>
            <a:br>
              <a:rPr lang="de-DE" sz="4000" b="1" dirty="0">
                <a:solidFill>
                  <a:srgbClr val="FF0000"/>
                </a:solidFill>
              </a:rPr>
            </a:br>
            <a:endParaRPr lang="de-DE" sz="4000" b="1" dirty="0">
              <a:solidFill>
                <a:srgbClr val="FF0000"/>
              </a:solidFill>
            </a:endParaRPr>
          </a:p>
        </p:txBody>
      </p:sp>
      <p:pic>
        <p:nvPicPr>
          <p:cNvPr id="5" name="Grafik 4" descr="Ein Bild, das Text, Karte Menü, Essen enthält.&#10;&#10;KI-generierte Inhalte können fehlerhaft sein.">
            <a:extLst>
              <a:ext uri="{FF2B5EF4-FFF2-40B4-BE49-F238E27FC236}">
                <a16:creationId xmlns:a16="http://schemas.microsoft.com/office/drawing/2014/main" id="{EAAB0877-2055-CFF7-1ECA-2B887EAF9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38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Grafikdesign, Poster, Grafiken enthält.">
            <a:extLst>
              <a:ext uri="{FF2B5EF4-FFF2-40B4-BE49-F238E27FC236}">
                <a16:creationId xmlns:a16="http://schemas.microsoft.com/office/drawing/2014/main" id="{A4B831C9-578A-B471-F7C2-919473DD0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64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A6AEFE0-F1C1-1A5E-1E21-0695252250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9159" y="274127"/>
            <a:ext cx="11166446" cy="1325563"/>
          </a:xfrm>
        </p:spPr>
        <p:txBody>
          <a:bodyPr>
            <a:normAutofit/>
          </a:bodyPr>
          <a:lstStyle/>
          <a:p>
            <a:r>
              <a:rPr lang="de-DE" sz="4000" dirty="0"/>
              <a:t>Joint </a:t>
            </a:r>
            <a:r>
              <a:rPr lang="de-DE" sz="4000" dirty="0" err="1"/>
              <a:t>conferences</a:t>
            </a:r>
            <a:r>
              <a:rPr lang="de-DE" sz="4000" dirty="0"/>
              <a:t> </a:t>
            </a:r>
            <a:r>
              <a:rPr lang="de-DE" sz="4000" dirty="0" err="1"/>
              <a:t>with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br>
              <a:rPr lang="de-DE" sz="4000" dirty="0"/>
            </a:br>
            <a:r>
              <a:rPr lang="de-DE" sz="4000" dirty="0" err="1"/>
              <a:t>BioPharma</a:t>
            </a:r>
            <a:r>
              <a:rPr lang="de-DE" sz="4000" dirty="0"/>
              <a:t> Cluster South Germany </a:t>
            </a:r>
          </a:p>
        </p:txBody>
      </p:sp>
      <p:pic>
        <p:nvPicPr>
          <p:cNvPr id="5" name="Inhaltsplatzhalter 4" descr="Ein Bild, das Text, Karte, Screenshot enthält.&#10;&#10;Automatisch generierte Beschreibung">
            <a:extLst>
              <a:ext uri="{FF2B5EF4-FFF2-40B4-BE49-F238E27FC236}">
                <a16:creationId xmlns:a16="http://schemas.microsoft.com/office/drawing/2014/main" id="{B967DC71-7919-00D5-7579-2C5A71AB191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14" y="1944295"/>
            <a:ext cx="2888193" cy="408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9702254-C7CD-0C8A-D5C8-D6C44232617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733477" y="2064543"/>
            <a:ext cx="5181600" cy="39654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</a:rPr>
              <a:t>Save the Date </a:t>
            </a:r>
          </a:p>
          <a:p>
            <a:pPr marL="0" indent="0" algn="ctr">
              <a:buNone/>
            </a:pPr>
            <a:r>
              <a:rPr lang="en-US" sz="2400" dirty="0"/>
              <a:t>4</a:t>
            </a:r>
            <a:r>
              <a:rPr lang="en-US" sz="2400" baseline="30000" dirty="0"/>
              <a:t>th</a:t>
            </a:r>
            <a:r>
              <a:rPr lang="en-US" sz="2400" dirty="0"/>
              <a:t> joint conference on </a:t>
            </a:r>
            <a:br>
              <a:rPr lang="en-US" sz="2400" dirty="0"/>
            </a:br>
            <a:r>
              <a:rPr lang="en-US" sz="2400" dirty="0"/>
              <a:t>December 5</a:t>
            </a:r>
            <a:r>
              <a:rPr lang="en-US" sz="2400" baseline="30000" dirty="0"/>
              <a:t>th</a:t>
            </a:r>
            <a:r>
              <a:rPr lang="en-US" sz="2400" dirty="0"/>
              <a:t> 2025, at </a:t>
            </a:r>
            <a:r>
              <a:rPr lang="en-US" sz="2400" dirty="0" err="1"/>
              <a:t>Stadthaus</a:t>
            </a:r>
            <a:r>
              <a:rPr lang="en-US" sz="2400" dirty="0"/>
              <a:t> Ulm: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AI/Digital (R)Evolution </a:t>
            </a:r>
          </a:p>
          <a:p>
            <a:pPr marL="0" indent="0" algn="ctr">
              <a:buNone/>
            </a:pPr>
            <a:r>
              <a:rPr lang="en-US" sz="4000" dirty="0"/>
              <a:t>in Drug Development </a:t>
            </a:r>
          </a:p>
          <a:p>
            <a:pPr marL="0" indent="0" algn="ctr">
              <a:buNone/>
            </a:pPr>
            <a:r>
              <a:rPr lang="en-US" sz="4000" dirty="0"/>
              <a:t>and Manufacturing</a:t>
            </a:r>
            <a:endParaRPr lang="en-US" sz="2400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84F5F70A-0D16-4BD0-97A1-BD291637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00000">
            <a:off x="2393908" y="1942289"/>
            <a:ext cx="2891897" cy="4089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Grafik 3" descr="Ein Bild, das Text, Blume, Screenshot enthält.&#10;&#10;KI-generierte Inhalte können fehlerhaft sein.">
            <a:extLst>
              <a:ext uri="{FF2B5EF4-FFF2-40B4-BE49-F238E27FC236}">
                <a16:creationId xmlns:a16="http://schemas.microsoft.com/office/drawing/2014/main" id="{74696965-1813-1119-6BE7-4B8AC4A73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5071">
            <a:off x="1191250" y="1632716"/>
            <a:ext cx="3301286" cy="467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33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155094" y="367096"/>
            <a:ext cx="2204602" cy="4884334"/>
          </a:xfrm>
          <a:prstGeom prst="rect">
            <a:avLst/>
          </a:prstGeom>
        </p:spPr>
        <p:txBody>
          <a:bodyPr vert="vert270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Unsere nächsten Tagungen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C2585F55-D981-4AE3-89B1-D8FA22C46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2C0783C-156A-4DF0-8B85-8ABA0039A43B}"/>
              </a:ext>
            </a:extLst>
          </p:cNvPr>
          <p:cNvSpPr txBox="1"/>
          <p:nvPr/>
        </p:nvSpPr>
        <p:spPr>
          <a:xfrm>
            <a:off x="764477" y="745724"/>
            <a:ext cx="51125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Biweekly virtual lecture series organized by the study groups, the GBM Young Investigators, the Junior GBM and the working group Industry</a:t>
            </a:r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Every </a:t>
            </a:r>
            <a:r>
              <a:rPr lang="de-DE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second</a:t>
            </a:r>
            <a: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Wednesday, </a:t>
            </a:r>
          </a:p>
          <a:p>
            <a: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12:30 – 13:30 (CEST)</a:t>
            </a:r>
            <a:br>
              <a:rPr lang="de-DE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DE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9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45204" y="822193"/>
            <a:ext cx="6885561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4000" dirty="0"/>
              <a:t>GBM Office</a:t>
            </a:r>
          </a:p>
        </p:txBody>
      </p:sp>
      <p:sp>
        <p:nvSpPr>
          <p:cNvPr id="3" name="Untertitel 2"/>
          <p:cNvSpPr>
            <a:spLocks noGrp="1"/>
          </p:cNvSpPr>
          <p:nvPr>
            <p:ph sz="half" idx="4294967295"/>
          </p:nvPr>
        </p:nvSpPr>
        <p:spPr>
          <a:xfrm>
            <a:off x="4700208" y="1484974"/>
            <a:ext cx="4017268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Mörfelder Landstr. 125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60598 Frankfurt a.M.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Tel.   +49/69/66 05 67- 0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Fax.  +49/69/66 05 67- 22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buNone/>
            </a:pP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info@gbm-online.de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www.gbm-online.de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334530" y="1160463"/>
            <a:ext cx="7315200" cy="8604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de-D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GBM …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6029325" y="2354521"/>
            <a:ext cx="6162675" cy="4105275"/>
          </a:xfrm>
        </p:spPr>
        <p:txBody>
          <a:bodyPr>
            <a:normAutofit lnSpcReduction="10000"/>
          </a:bodyPr>
          <a:lstStyle/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Works non-profit</a:t>
            </a: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offers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contacts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,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scientific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networks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promotes research and teaching in biochemistry, molecular biology, biotechnology and molecular medicine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supports young scientists and students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organizes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conferences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and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congresses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nominates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DFG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referees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communicates science to the public, is contact for media, politics and experts</a:t>
            </a: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2693584"/>
            <a:ext cx="2857500" cy="2857500"/>
          </a:xfrm>
          <a:prstGeom prst="rect">
            <a:avLst/>
          </a:prstGeom>
          <a:effectLst>
            <a:outerShdw blurRad="50800" dist="38100" dir="21540000" sx="102000" sy="102000" algn="r" rotWithShape="0">
              <a:prstClr val="black">
                <a:alpha val="24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21275" y="0"/>
            <a:ext cx="10515600" cy="1325562"/>
          </a:xfrm>
        </p:spPr>
        <p:txBody>
          <a:bodyPr>
            <a:normAutofit/>
          </a:bodyPr>
          <a:lstStyle/>
          <a:p>
            <a:pPr lvl="0" algn="l"/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Nobel Laureate at the GBM</a:t>
            </a:r>
            <a:endParaRPr lang="de-DE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172670" y="2849619"/>
            <a:ext cx="398923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Christiane Nüsslein-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Volhard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E. Rothmann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Randy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Schekman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Otto Warburg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Wüthrich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Harald zur Hausen</a:t>
            </a:r>
          </a:p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141877" y="2849619"/>
            <a:ext cx="3594254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Günter </a:t>
            </a:r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Blobel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Adolf Butenandt</a:t>
            </a:r>
            <a:b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Emmanuelle Charpentier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Manfred Eigen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Fritz Lipmann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Feodor Lynen</a:t>
            </a: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Hartmut Michel</a:t>
            </a:r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1969273" y="1583767"/>
            <a:ext cx="8311550" cy="4248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Low membership fee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(25,- €/a)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Low conference rates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Travel allowances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Diploma-/Master- and PhD-awards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Junior GBM / GBM Postdocs / GBM Young Investigators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Membership in FEBS (Federation of European Biochemical Societies) and IUBMB (International Union of Biochemistry and Molecular Biology)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Information and contacts: Network of contacts at universities, research centers, corporations and biotech companies. </a:t>
            </a: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33632" y="0"/>
            <a:ext cx="10515600" cy="132556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Young Member in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GBM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75520" y="1268760"/>
            <a:ext cx="5760640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spcBef>
                <a:spcPct val="20000"/>
              </a:spcBef>
              <a:buClr>
                <a:srgbClr val="996633"/>
              </a:buClr>
              <a:buFont typeface="Arial" pitchFamily="34" charset="0"/>
              <a:buChar char="•"/>
              <a:defRPr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Junior-GBM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4294967295"/>
          </p:nvPr>
        </p:nvSpPr>
        <p:spPr>
          <a:xfrm>
            <a:off x="864973" y="1912659"/>
            <a:ext cx="5906530" cy="4667250"/>
          </a:xfrm>
        </p:spPr>
        <p:txBody>
          <a:bodyPr>
            <a:normAutofit fontScale="85000" lnSpcReduction="20000"/>
          </a:bodyPr>
          <a:lstStyle/>
          <a:p>
            <a:pPr marL="368300" indent="-342900" hangingPunct="0">
              <a:buClr>
                <a:schemeClr val="tx1">
                  <a:lumMod val="75000"/>
                  <a:lumOff val="25000"/>
                </a:schemeClr>
              </a:buClr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Young members organize their own local events, e.g. on training and career issues</a:t>
            </a:r>
            <a:endParaRPr lang="de-DE" sz="22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Grants from the GBM</a:t>
            </a:r>
            <a:endParaRPr lang="de-DE" sz="22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From first year students to PhD students and young Postdocs</a:t>
            </a:r>
            <a:endParaRPr lang="de-DE" sz="22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Requirement: at least 5 junior members at one location (at least 3 for the first year)</a:t>
            </a:r>
            <a:endParaRPr lang="de-DE" sz="22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Junior-GBM </a:t>
            </a:r>
            <a:r>
              <a:rPr lang="de-DE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exists</a:t>
            </a:r>
            <a:r>
              <a:rPr lang="de-DE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 in Bielefeld, Bochum, Bonn, Darmstadt, Frankfurt, Freiburg, Greifswald, Halle, Hamburg, Hannover, Heidelberg, Jena, Kaiserslautern, Kassel, Kiel, Lübeck, Marburg, Munich, Münster, Tübingen...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9CE5BE-4589-414A-9E75-0392DF4044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98" y="2832585"/>
            <a:ext cx="4496499" cy="2996916"/>
          </a:xfrm>
          <a:prstGeom prst="rect">
            <a:avLst/>
          </a:prstGeom>
          <a:effectLst>
            <a:outerShdw blurRad="203200" dist="381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F930E52-2D54-407E-BF30-531554F34126}"/>
              </a:ext>
            </a:extLst>
          </p:cNvPr>
          <p:cNvSpPr txBox="1"/>
          <p:nvPr/>
        </p:nvSpPr>
        <p:spPr>
          <a:xfrm>
            <a:off x="5874755" y="6210577"/>
            <a:ext cx="449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charset="0"/>
              </a:rPr>
              <a:t>...and maybe soon in your city?</a:t>
            </a:r>
            <a:endParaRPr lang="de-DE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BIOspektrum\2014_Heft_4\Party_JGBM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90" y="4335009"/>
            <a:ext cx="3025775" cy="2016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vert270"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Junior GBM - Impressionen </a:t>
            </a:r>
          </a:p>
        </p:txBody>
      </p:sp>
      <p:pic>
        <p:nvPicPr>
          <p:cNvPr id="1029" name="Picture 5" descr="Y:\BIOspektrum\2014_Heft_4\JGBM_Network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73" y="1957301"/>
            <a:ext cx="3035042" cy="2016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229866" y="3961619"/>
            <a:ext cx="3019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Meet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Prof“ </a:t>
            </a:r>
            <a:r>
              <a:rPr lang="de-DE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Emmanuelle Charpentier</a:t>
            </a:r>
          </a:p>
          <a:p>
            <a:endParaRPr lang="de-DE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461890" y="6379576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Party in Mosbach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521428" y="3984990"/>
            <a:ext cx="1496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Networking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4549CF-6B63-4DEB-9D6E-D99E46244E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4" y="1949062"/>
            <a:ext cx="3019687" cy="20126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Ein Bild, das Person, Wand, drinnen, Personen enthält.&#10;&#10;Automatisch generierte Beschreibung">
            <a:extLst>
              <a:ext uri="{FF2B5EF4-FFF2-40B4-BE49-F238E27FC236}">
                <a16:creationId xmlns:a16="http://schemas.microsoft.com/office/drawing/2014/main" id="{45238FD1-516E-406A-A01E-1F4E750A6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66" y="1949062"/>
            <a:ext cx="3019687" cy="2012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503D6EE-C5B4-4F0C-8E7D-719991962C86}"/>
              </a:ext>
            </a:extLst>
          </p:cNvPr>
          <p:cNvSpPr txBox="1"/>
          <p:nvPr/>
        </p:nvSpPr>
        <p:spPr>
          <a:xfrm>
            <a:off x="935994" y="3969034"/>
            <a:ext cx="30019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 Assembly of the Junior GBM 2017 in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Mosbach</a:t>
            </a:r>
            <a:endParaRPr lang="de-DE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C8287DA-4D9E-315F-289C-12B5438F87CA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Junior-GBM</a:t>
            </a:r>
          </a:p>
        </p:txBody>
      </p:sp>
    </p:spTree>
    <p:extLst>
      <p:ext uri="{BB962C8B-B14F-4D97-AF65-F5344CB8AC3E}">
        <p14:creationId xmlns:p14="http://schemas.microsoft.com/office/powerpoint/2010/main" val="388875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6BDF6748-71BD-41C6-A0A7-3D4E3A386127}"/>
              </a:ext>
            </a:extLst>
          </p:cNvPr>
          <p:cNvSpPr txBox="1">
            <a:spLocks/>
          </p:cNvSpPr>
          <p:nvPr/>
        </p:nvSpPr>
        <p:spPr>
          <a:xfrm>
            <a:off x="3053420" y="3539426"/>
            <a:ext cx="8334102" cy="777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Get connected! Become a member!</a:t>
            </a:r>
            <a:endParaRPr lang="de-DE" sz="3600" dirty="0">
              <a:solidFill>
                <a:srgbClr val="C00000"/>
              </a:solidFill>
              <a:latin typeface="Calibri Light" panose="020F0302020204030204" pitchFamily="34" charset="0"/>
              <a:ea typeface="ＭＳ Ｐゴシック" pitchFamily="1" charset="-128"/>
              <a:cs typeface="Calibri Light" panose="020F0302020204030204" pitchFamily="34" charset="0"/>
            </a:endParaRPr>
          </a:p>
        </p:txBody>
      </p:sp>
      <p:pic>
        <p:nvPicPr>
          <p:cNvPr id="5" name="Grafik 4" descr="Pfeil: Leichte Kurve mit einfarbiger Füllung">
            <a:extLst>
              <a:ext uri="{FF2B5EF4-FFF2-40B4-BE49-F238E27FC236}">
                <a16:creationId xmlns:a16="http://schemas.microsoft.com/office/drawing/2014/main" id="{88598960-191A-3BDD-6CDC-E6237F78E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9360" y="2263234"/>
            <a:ext cx="777784" cy="777784"/>
          </a:xfrm>
          <a:prstGeom prst="rect">
            <a:avLst/>
          </a:prstGeom>
        </p:spPr>
      </p:pic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803096E7-8942-8A6C-D7A6-DA68F5D960CF}"/>
              </a:ext>
            </a:extLst>
          </p:cNvPr>
          <p:cNvSpPr txBox="1">
            <a:spLocks/>
          </p:cNvSpPr>
          <p:nvPr/>
        </p:nvSpPr>
        <p:spPr>
          <a:xfrm>
            <a:off x="295680" y="222422"/>
            <a:ext cx="9144000" cy="929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3600" dirty="0">
              <a:solidFill>
                <a:srgbClr val="C00000"/>
              </a:solidFill>
              <a:latin typeface="Calibri Light" panose="020F0302020204030204" pitchFamily="34" charset="0"/>
              <a:ea typeface="ＭＳ Ｐゴシック" pitchFamily="1" charset="-128"/>
              <a:cs typeface="Calibri Light" panose="020F03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6D4B7EB-3DE1-52DF-7E59-3D054E743A61}"/>
              </a:ext>
            </a:extLst>
          </p:cNvPr>
          <p:cNvSpPr txBox="1"/>
          <p:nvPr/>
        </p:nvSpPr>
        <p:spPr>
          <a:xfrm>
            <a:off x="3048000" y="24423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/>
              <a:t>Get</a:t>
            </a:r>
            <a:r>
              <a:rPr lang="de-DE" sz="2400" dirty="0"/>
              <a:t> </a:t>
            </a:r>
            <a:r>
              <a:rPr lang="de-DE" sz="2400" dirty="0" err="1"/>
              <a:t>access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our</a:t>
            </a:r>
            <a:r>
              <a:rPr lang="de-DE" sz="2400" dirty="0"/>
              <a:t> 19 Study Groups, Young Investigators, Mentoring, Journals, Institutes, Industry and </a:t>
            </a:r>
            <a:r>
              <a:rPr lang="de-DE" sz="2400" dirty="0" err="1"/>
              <a:t>much</a:t>
            </a:r>
            <a:r>
              <a:rPr lang="de-DE" sz="2400" dirty="0"/>
              <a:t> </a:t>
            </a:r>
            <a:r>
              <a:rPr lang="de-DE" sz="2400" dirty="0" err="1"/>
              <a:t>more</a:t>
            </a:r>
            <a:endParaRPr lang="de-DE" sz="2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A130BDC-D2EB-567E-5E97-A2261FB823A1}"/>
              </a:ext>
            </a:extLst>
          </p:cNvPr>
          <p:cNvSpPr txBox="1"/>
          <p:nvPr/>
        </p:nvSpPr>
        <p:spPr>
          <a:xfrm>
            <a:off x="6548307" y="5943625"/>
            <a:ext cx="4839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More </a:t>
            </a:r>
            <a:r>
              <a:rPr lang="de-DE" dirty="0" err="1"/>
              <a:t>information</a:t>
            </a:r>
            <a:r>
              <a:rPr lang="de-DE" dirty="0"/>
              <a:t> and </a:t>
            </a:r>
            <a:r>
              <a:rPr lang="de-DE" dirty="0" err="1"/>
              <a:t>contact</a:t>
            </a:r>
            <a:r>
              <a:rPr lang="de-DE" dirty="0"/>
              <a:t>: </a:t>
            </a:r>
          </a:p>
          <a:p>
            <a:r>
              <a:rPr lang="de-DE" dirty="0"/>
              <a:t>https://gbm-online.de/nachwuchs/postdocs.html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BF14CC8-FB47-D4F7-E28F-2D0208E121F4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44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Postdocs @ GBM - </a:t>
            </a:r>
            <a:r>
              <a:rPr lang="de-DE" sz="4400" dirty="0" err="1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Join</a:t>
            </a:r>
            <a:r>
              <a:rPr lang="de-DE" sz="44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 </a:t>
            </a:r>
            <a:r>
              <a:rPr lang="de-DE" sz="4400" dirty="0" err="1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our</a:t>
            </a:r>
            <a:r>
              <a:rPr lang="de-DE" sz="4400" dirty="0">
                <a:solidFill>
                  <a:srgbClr val="C00000"/>
                </a:solidFill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 network</a:t>
            </a:r>
          </a:p>
        </p:txBody>
      </p:sp>
      <p:pic>
        <p:nvPicPr>
          <p:cNvPr id="11" name="Grafik 10" descr="Ein Bild, das Grafiken, Typografie, Schrift, Grafikdesign enthält.&#10;&#10;Automatisch generierte Beschreibung">
            <a:extLst>
              <a:ext uri="{FF2B5EF4-FFF2-40B4-BE49-F238E27FC236}">
                <a16:creationId xmlns:a16="http://schemas.microsoft.com/office/drawing/2014/main" id="{3BF4F524-0888-9B69-CD61-3ED3FEFEE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701" y="4484843"/>
            <a:ext cx="1781947" cy="17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8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BIOS_16_7_723_72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8959">
            <a:off x="6017239" y="1371829"/>
            <a:ext cx="2695575" cy="379095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12268_017_0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35388">
            <a:off x="3905339" y="1582938"/>
            <a:ext cx="2695575" cy="381952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345989" y="0"/>
            <a:ext cx="9437688" cy="9334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BIOspektrum: The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association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magazine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9313863" y="3429000"/>
            <a:ext cx="2878137" cy="32242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Specialist medium of the year 2009</a:t>
            </a:r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66925" y="1807520"/>
            <a:ext cx="3369386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Autophagy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Bioanalytics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Biochemical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Pharmacology</a:t>
            </a:r>
            <a:b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and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Toxicology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Bioenergetics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Bioinformatics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Biomembranes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de-DE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Biophysical</a:t>
            </a: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Chemistry 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5036311" y="1807520"/>
            <a:ext cx="4572000" cy="27238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Chemical Biology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Glycobiology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Molecular Biology and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Biochemistry of Plants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Molecular Medicine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Molecular Cell Biology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 Molecular Neurobiology</a:t>
            </a: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  <a:cs typeface="Times New Roman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6F9005F-52C0-4458-AF98-3BF04ECD0844}"/>
              </a:ext>
            </a:extLst>
          </p:cNvPr>
          <p:cNvSpPr/>
          <p:nvPr/>
        </p:nvSpPr>
        <p:spPr>
          <a:xfrm>
            <a:off x="8683285" y="1807520"/>
            <a:ext cx="30855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Redox Biology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Receptors and Signal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Transduction 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RNA Biochemistry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Structural Biology</a:t>
            </a:r>
          </a:p>
          <a:p>
            <a:pPr marL="285750" indent="-285750" algn="l">
              <a:spcBef>
                <a:spcPct val="5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charset="0"/>
              </a:rPr>
              <a:t> Synthetic Biology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B7ADAAD-BC25-56E2-AFB1-2D0641F46F8B}"/>
              </a:ext>
            </a:extLst>
          </p:cNvPr>
          <p:cNvSpPr txBox="1">
            <a:spLocks/>
          </p:cNvSpPr>
          <p:nvPr/>
        </p:nvSpPr>
        <p:spPr>
          <a:xfrm>
            <a:off x="34598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Study Groups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GBM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712</Words>
  <Application>Microsoft Office PowerPoint</Application>
  <PresentationFormat>Breitbild</PresentationFormat>
  <Paragraphs>111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Times New Roman</vt:lpstr>
      <vt:lpstr>Trebuchet MS</vt:lpstr>
      <vt:lpstr>1_Office</vt:lpstr>
      <vt:lpstr>Gesellschaft für Biochemie  und Molekularbiologie e.V. </vt:lpstr>
      <vt:lpstr>The GBM …</vt:lpstr>
      <vt:lpstr>Nobel Laureate at the GBM</vt:lpstr>
      <vt:lpstr>Young Member in the GBM</vt:lpstr>
      <vt:lpstr>Junior-GBM</vt:lpstr>
      <vt:lpstr>Junior GBM - Impressionen </vt:lpstr>
      <vt:lpstr>PowerPoint-Präsentation</vt:lpstr>
      <vt:lpstr>BIOspektrum: The association magazine</vt:lpstr>
      <vt:lpstr>PowerPoint-Präsentation</vt:lpstr>
      <vt:lpstr>PowerPoint-Präsentation</vt:lpstr>
      <vt:lpstr>Mosbacher Kolloquium</vt:lpstr>
      <vt:lpstr>Save the date !  </vt:lpstr>
      <vt:lpstr>PowerPoint-Präsentation</vt:lpstr>
      <vt:lpstr>Joint conferences with the  BioPharma Cluster South Germany </vt:lpstr>
      <vt:lpstr>PowerPoint-Präsentation</vt:lpstr>
      <vt:lpstr>GBM Office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Tino Apel</dc:creator>
  <cp:lastModifiedBy>Tino Apel</cp:lastModifiedBy>
  <cp:revision>24</cp:revision>
  <dcterms:created xsi:type="dcterms:W3CDTF">2019-03-11T14:20:54Z</dcterms:created>
  <dcterms:modified xsi:type="dcterms:W3CDTF">2025-10-01T16:38:51Z</dcterms:modified>
</cp:coreProperties>
</file>